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421a608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421a608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421a608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421a608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421a6080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421a6080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21a6080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421a6080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421a608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0421a608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421a6080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421a6080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421a6080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421a6080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421a608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421a608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421a6080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421a6080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421a6080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421a6080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421a60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421a60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421a6080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0421a6080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421a6080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421a6080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421a6080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421a6080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45b1159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45b1159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421a6080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421a6080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421a6080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421a6080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421a6080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421a6080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421a6080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421a6080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421a6080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421a6080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421a6080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421a6080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421a608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421a608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421a6080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421a6080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421a6080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421a6080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421a6080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421a6080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421a6080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421a6080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421a6080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421a6080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421a6080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421a6080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421a6080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421a6080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421a6080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421a6080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421a6080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421a6080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45b1159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45b1159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21a608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421a608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45b1159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045b1159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45b1159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45b1159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45b11595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45b11595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45b11595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45b11595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421a6080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421a6080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421a6080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0421a6080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421a6080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421a6080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421a6080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0421a6080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421a6080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421a6080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421a6080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421a6080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421a608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421a608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421a6080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421a6080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421a6080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0421a6080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45b1159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45b1159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421a60808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421a6080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421a6080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0421a6080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0421a6080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0421a6080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45b11595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045b1159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45b1159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45b1159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421a6080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421a6080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0421a6080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0421a6080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421a6080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421a608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421a6080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421a6080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421a608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421a608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421a608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421a608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nulven/EthDataMarketplac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log.zkga.me/nightmarket" TargetMode="External"/><Relationship Id="rId4" Type="http://schemas.openxmlformats.org/officeDocument/2006/relationships/hyperlink" Target="https://nightmart.xyz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zkonduit/ezkl" TargetMode="External"/><Relationship Id="rId4" Type="http://schemas.openxmlformats.org/officeDocument/2006/relationships/hyperlink" Target="https://arxiv.org/pdf/2210.08674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ethdos.xyz/blo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Constructions #2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IAP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Gu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Construction: State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</a:t>
            </a:r>
            <a:r>
              <a:rPr lang="en">
                <a:solidFill>
                  <a:schemeClr val="dk1"/>
                </a:solidFill>
              </a:rPr>
              <a:t> State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Which public addresses are owned, who owns them, and their populations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State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Private addresses (x,y) of player’s planets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Information learned from computation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 initializePlayer(uint planetId, uint claimedDist, Proof zkProof)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Initialize a player at coordinates with ID </a:t>
            </a:r>
            <a:r>
              <a:rPr b="1" lang="en">
                <a:solidFill>
                  <a:schemeClr val="dk1"/>
                </a:solidFill>
              </a:rPr>
              <a:t>planetId</a:t>
            </a:r>
            <a:r>
              <a:rPr lang="en">
                <a:solidFill>
                  <a:schemeClr val="dk1"/>
                </a:solidFill>
              </a:rPr>
              <a:t>. Also checks that these coordinates are within some claimed distance from the origin.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Action: 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 initializePlayer(uint planetId, uint claimedDist, Proof zkProof)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zkProof</a:t>
            </a:r>
            <a:r>
              <a:rPr lang="en">
                <a:solidFill>
                  <a:schemeClr val="dk1"/>
                </a:solidFill>
              </a:rPr>
              <a:t>: I know some coordinates (x, y) such that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hash(x, y) = planetId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x^2 + y^2 &lt; claimedDist^2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Action: 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Action: 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850" y="206725"/>
            <a:ext cx="5462976" cy="483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&amp;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950" y="1209775"/>
            <a:ext cx="4732425" cy="26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Proofs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100" y="560823"/>
            <a:ext cx="4962701" cy="40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35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Preimage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75" y="1538100"/>
            <a:ext cx="7339026" cy="29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 move(uint fromPlanetId, uint toPlanetId, uint worldRadius, uint maxDist)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Move forces from </a:t>
            </a:r>
            <a:r>
              <a:rPr b="1" lang="en">
                <a:solidFill>
                  <a:schemeClr val="dk1"/>
                </a:solidFill>
              </a:rPr>
              <a:t>fromPlanetId </a:t>
            </a:r>
            <a:r>
              <a:rPr lang="en">
                <a:solidFill>
                  <a:schemeClr val="dk1"/>
                </a:solidFill>
              </a:rPr>
              <a:t>to </a:t>
            </a:r>
            <a:r>
              <a:rPr b="1" lang="en">
                <a:solidFill>
                  <a:schemeClr val="dk1"/>
                </a:solidFill>
              </a:rPr>
              <a:t>toPlanetId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Check that both planets are “in bounds”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Pay some cost depending on </a:t>
            </a:r>
            <a:r>
              <a:rPr b="1" lang="en">
                <a:solidFill>
                  <a:schemeClr val="dk1"/>
                </a:solidFill>
              </a:rPr>
              <a:t>maxDist</a:t>
            </a:r>
            <a:r>
              <a:rPr lang="en">
                <a:solidFill>
                  <a:schemeClr val="dk1"/>
                </a:solidFill>
              </a:rPr>
              <a:t> between the two planets.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Action: Move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 move(uint fromPlanetId, uint toPlanetId, uint worldRadius, uint maxDist)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zkProof</a:t>
            </a:r>
            <a:r>
              <a:rPr lang="en">
                <a:solidFill>
                  <a:schemeClr val="dk1"/>
                </a:solidFill>
              </a:rPr>
              <a:t>: I know some coordinates (x1, y1) and (x2, y2) such that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hash(x1, y1) = fromPlanetId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hash(x2, y2) = toPlanetId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x2^2 + y2^2 &lt; worldRadius^2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(x1-x2)^2 + (y1-y2)^2 &lt; distMax^2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Action: Move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&amp;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00" y="831725"/>
            <a:ext cx="4667675" cy="348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Forest and ZK for Incomplete Information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intro to Ethereum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ZK Data Marketplace and Nightmarket 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ZKML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ZK Recursion: ETHDos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Proofs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275" y="759738"/>
            <a:ext cx="4732451" cy="36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Proof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75" y="843650"/>
            <a:ext cx="5131924" cy="34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3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Preimages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00" y="1090425"/>
            <a:ext cx="6602801" cy="3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(then switch decks)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Data Marketplace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129" y="3101205"/>
            <a:ext cx="705701" cy="65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0302" y="3017975"/>
            <a:ext cx="705700" cy="73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906" y="790717"/>
            <a:ext cx="1049900" cy="14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054" y="2082242"/>
            <a:ext cx="705701" cy="65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02" y="2040625"/>
            <a:ext cx="705700" cy="73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8"/>
          <p:cNvCxnSpPr/>
          <p:nvPr/>
        </p:nvCxnSpPr>
        <p:spPr>
          <a:xfrm flipH="1" rot="10800000">
            <a:off x="2708425" y="2294250"/>
            <a:ext cx="1101600" cy="8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8"/>
          <p:cNvCxnSpPr/>
          <p:nvPr/>
        </p:nvCxnSpPr>
        <p:spPr>
          <a:xfrm rot="10800000">
            <a:off x="5350525" y="2360525"/>
            <a:ext cx="828300" cy="7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906" y="790717"/>
            <a:ext cx="1049900" cy="14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1679" y="723880"/>
            <a:ext cx="705701" cy="65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0527" y="682275"/>
            <a:ext cx="705700" cy="73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906" y="790717"/>
            <a:ext cx="1049900" cy="14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4454" y="2032730"/>
            <a:ext cx="705701" cy="65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902" y="1991125"/>
            <a:ext cx="705700" cy="73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40"/>
          <p:cNvCxnSpPr/>
          <p:nvPr/>
        </p:nvCxnSpPr>
        <p:spPr>
          <a:xfrm flipH="1" rot="10800000">
            <a:off x="2708425" y="2294250"/>
            <a:ext cx="1101600" cy="8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3" name="Google Shape;233;p40"/>
          <p:cNvCxnSpPr/>
          <p:nvPr/>
        </p:nvCxnSpPr>
        <p:spPr>
          <a:xfrm rot="10800000">
            <a:off x="5350525" y="2360525"/>
            <a:ext cx="828300" cy="7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302" y="3017975"/>
            <a:ext cx="705700" cy="7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525" y="2213301"/>
            <a:ext cx="1482600" cy="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Forest slides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02" y="2040625"/>
            <a:ext cx="705700" cy="73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2"/>
          <p:cNvCxnSpPr/>
          <p:nvPr/>
        </p:nvCxnSpPr>
        <p:spPr>
          <a:xfrm flipH="1" rot="10800000">
            <a:off x="2708425" y="2294250"/>
            <a:ext cx="1101600" cy="8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42"/>
          <p:cNvCxnSpPr/>
          <p:nvPr/>
        </p:nvCxnSpPr>
        <p:spPr>
          <a:xfrm rot="10800000">
            <a:off x="5350525" y="2360525"/>
            <a:ext cx="828300" cy="7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875" y="786850"/>
            <a:ext cx="1507400" cy="1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0775" y="1790876"/>
            <a:ext cx="1482600" cy="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875" y="786850"/>
            <a:ext cx="1507400" cy="15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527" y="682275"/>
            <a:ext cx="705700" cy="7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100" y="496026"/>
            <a:ext cx="1482600" cy="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902" y="1991125"/>
            <a:ext cx="705700" cy="73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44"/>
          <p:cNvCxnSpPr/>
          <p:nvPr/>
        </p:nvCxnSpPr>
        <p:spPr>
          <a:xfrm flipH="1" rot="10800000">
            <a:off x="2708425" y="2294250"/>
            <a:ext cx="1101600" cy="8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4" name="Google Shape;274;p44"/>
          <p:cNvCxnSpPr/>
          <p:nvPr/>
        </p:nvCxnSpPr>
        <p:spPr>
          <a:xfrm rot="10800000">
            <a:off x="5350525" y="2360525"/>
            <a:ext cx="828300" cy="7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75" name="Google Shape;27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875" y="786850"/>
            <a:ext cx="1507400" cy="1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0975" y="1898001"/>
            <a:ext cx="1482600" cy="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18" y="3139225"/>
            <a:ext cx="1102275" cy="14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328" y="3139225"/>
            <a:ext cx="1049893" cy="1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902" y="1991125"/>
            <a:ext cx="705700" cy="73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5"/>
          <p:cNvCxnSpPr/>
          <p:nvPr/>
        </p:nvCxnSpPr>
        <p:spPr>
          <a:xfrm flipH="1" rot="10800000">
            <a:off x="2708425" y="2294250"/>
            <a:ext cx="1101600" cy="8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5350525" y="2360525"/>
            <a:ext cx="828300" cy="7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87" name="Google Shape;28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875" y="786850"/>
            <a:ext cx="1507400" cy="1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7522" y="1635400"/>
            <a:ext cx="18740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7424225" y="340560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?????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 Marketplace</a:t>
            </a:r>
            <a:endParaRPr/>
          </a:p>
        </p:txBody>
      </p:sp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Toy example: Bob wants to buy the preimage of 0x98b3f001 from Alice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 Marketplace</a:t>
            </a:r>
            <a:endParaRPr/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Escrow contract checks that both buyer and seller have fulfilled conditions: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Bob has locked up $$ in escrow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has published the data the buyer wants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only way that the contract can check seller’s condition is if it can read the seller’s data!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publishes data encrypted with buyer’s public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also publishes a zkSNARK proof that this ciphertext is the correct data, encrypted with Bob’s public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 contract only releases funds to Alice if zkSNARK proof verifies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https://github.com/nulven/EthDataMarketplace</a:t>
            </a:r>
            <a:r>
              <a:rPr lang="en"/>
              <a:t> - Nick Ulven (2021)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Input: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Buyer public key </a:t>
            </a:r>
            <a:r>
              <a:rPr b="1" lang="en"/>
              <a:t>pk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Ciphertext </a:t>
            </a:r>
            <a:r>
              <a:rPr b="1" lang="en"/>
              <a:t>c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Commitment </a:t>
            </a:r>
            <a:r>
              <a:rPr b="1" lang="en"/>
              <a:t>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Private Input: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 data </a:t>
            </a:r>
            <a:r>
              <a:rPr b="1" lang="en"/>
              <a:t>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Hash(s) = h (or property(s) = 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Enc(s, pk) = 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Nightmarket</a:t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8" y="1017725"/>
            <a:ext cx="66204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Nightmarket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https://blog.zkga.me/nightmarket</a:t>
            </a:r>
            <a:r>
              <a:rPr lang="en"/>
              <a:t> - 0xSage, xyz_pierre (2022)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https://nightmart.xyz/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Forest</a:t>
            </a:r>
            <a:r>
              <a:rPr lang="en"/>
              <a:t> Construction (2019)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Nightmarket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925" y="21438"/>
            <a:ext cx="5378850" cy="51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Nightmarket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00" y="981125"/>
            <a:ext cx="680779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Nightmarket</a:t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88" y="1017725"/>
            <a:ext cx="55044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we sell?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Bitcoin, Ethereum, SSH, DKIM private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smart contract exploit (or program exploit more generally)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picture of a bird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ZKML</a:t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neural network is a function.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Put it in a zkSNARK!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ZKML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88" y="1017725"/>
            <a:ext cx="74812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ZKML</a:t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https://github.com/zkonduit/ezkl</a:t>
            </a:r>
            <a:r>
              <a:rPr lang="en"/>
              <a:t> - Jason Morton (2022)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https://arxiv.org/pdf/2210.08674.pdf</a:t>
            </a:r>
            <a:r>
              <a:rPr lang="en"/>
              <a:t> - Daniel Kang (2022)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Application 1: Verifiable Computation</a:t>
            </a:r>
            <a:endParaRPr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future, suppose an LLM is used to judge a case (or offer expert recommendations, etc).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Who runs the LLM? Are they running it correctly? What if the LLM’s model parameters are proprietary?</a:t>
            </a:r>
            <a:endParaRPr/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452" y="3218626"/>
            <a:ext cx="2592451" cy="145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/>
              <a:t>Application 1: Verifiable Computation</a:t>
            </a:r>
            <a:endParaRPr/>
          </a:p>
        </p:txBody>
      </p:sp>
      <p:sp>
        <p:nvSpPr>
          <p:cNvPr id="380" name="Google Shape;38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caseload: OpenAI commits to the model commit(model) = 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Then, on any run, proves…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/>
              <a:t>Application 1: Verifiable Computation</a:t>
            </a:r>
            <a:endParaRPr/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</a:t>
            </a:r>
            <a:r>
              <a:rPr b="1" lang="en"/>
              <a:t>x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Claimed output </a:t>
            </a:r>
            <a:r>
              <a:rPr b="1" lang="en"/>
              <a:t>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commitment </a:t>
            </a:r>
            <a:r>
              <a:rPr b="1" lang="en"/>
              <a:t>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Private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</a:t>
            </a:r>
            <a:r>
              <a:rPr b="1" lang="en"/>
              <a:t>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lang="en"/>
              <a:t>(</a:t>
            </a:r>
            <a:r>
              <a:rPr b="1" lang="en"/>
              <a:t>x</a:t>
            </a:r>
            <a:r>
              <a:rPr lang="en"/>
              <a:t>) = </a:t>
            </a:r>
            <a:r>
              <a:rPr b="1" lang="en"/>
              <a:t>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commit(</a:t>
            </a:r>
            <a:r>
              <a:rPr b="1" lang="en"/>
              <a:t>M</a:t>
            </a:r>
            <a:r>
              <a:rPr lang="en"/>
              <a:t>) = </a:t>
            </a:r>
            <a:r>
              <a:rPr b="1" lang="en"/>
              <a:t>c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Everyone lives on large 2-D grid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/>
              <a:t>Application 2: ZK Biometrics</a:t>
            </a:r>
            <a:endParaRPr/>
          </a:p>
        </p:txBody>
      </p:sp>
      <p:sp>
        <p:nvSpPr>
          <p:cNvPr id="392" name="Google Shape;392;p62"/>
          <p:cNvSpPr txBox="1"/>
          <p:nvPr>
            <p:ph idx="1" type="body"/>
          </p:nvPr>
        </p:nvSpPr>
        <p:spPr>
          <a:xfrm>
            <a:off x="311700" y="1152475"/>
            <a:ext cx="56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Problem: is biometric auth only possible in a world where large actors store (or have access to) our biometric data?</a:t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380" y="834476"/>
            <a:ext cx="2189526" cy="15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950" y="2949025"/>
            <a:ext cx="2392850" cy="14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/>
          <p:nvPr/>
        </p:nvSpPr>
        <p:spPr>
          <a:xfrm>
            <a:off x="3119225" y="1230800"/>
            <a:ext cx="5353800" cy="2885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/>
              <a:t>Application 2: ZK Biometrics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329" y="1658604"/>
            <a:ext cx="697292" cy="97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63"/>
          <p:cNvCxnSpPr/>
          <p:nvPr/>
        </p:nvCxnSpPr>
        <p:spPr>
          <a:xfrm>
            <a:off x="4076113" y="2163491"/>
            <a:ext cx="43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3" name="Google Shape;4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237" y="1465600"/>
            <a:ext cx="1912200" cy="1358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63"/>
          <p:cNvCxnSpPr/>
          <p:nvPr/>
        </p:nvCxnSpPr>
        <p:spPr>
          <a:xfrm flipH="1" rot="10800000">
            <a:off x="6503635" y="2236098"/>
            <a:ext cx="4806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63"/>
          <p:cNvSpPr txBox="1"/>
          <p:nvPr/>
        </p:nvSpPr>
        <p:spPr>
          <a:xfrm>
            <a:off x="7035920" y="2061246"/>
            <a:ext cx="12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0x17c3ff3a</a:t>
            </a:r>
            <a:endParaRPr/>
          </a:p>
        </p:txBody>
      </p:sp>
      <p:sp>
        <p:nvSpPr>
          <p:cNvPr id="406" name="Google Shape;406;p63"/>
          <p:cNvSpPr txBox="1"/>
          <p:nvPr/>
        </p:nvSpPr>
        <p:spPr>
          <a:xfrm>
            <a:off x="4221526" y="3428950"/>
            <a:ext cx="1515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0x17c3ff3a </a:t>
            </a:r>
            <a:r>
              <a:rPr b="1" lang="en" sz="2150">
                <a:solidFill>
                  <a:srgbClr val="202122"/>
                </a:solidFill>
              </a:rPr>
              <a:t>∈</a:t>
            </a:r>
            <a:endParaRPr b="1" sz="2500"/>
          </a:p>
        </p:txBody>
      </p:sp>
      <p:cxnSp>
        <p:nvCxnSpPr>
          <p:cNvPr id="407" name="Google Shape;407;p63"/>
          <p:cNvCxnSpPr/>
          <p:nvPr/>
        </p:nvCxnSpPr>
        <p:spPr>
          <a:xfrm flipH="1">
            <a:off x="5123700" y="2542750"/>
            <a:ext cx="1962900" cy="8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8" name="Google Shape;40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225" y="3613418"/>
            <a:ext cx="1059851" cy="102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750" y="3145430"/>
            <a:ext cx="1059850" cy="102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>
            <p:ph idx="1" type="body"/>
          </p:nvPr>
        </p:nvSpPr>
        <p:spPr>
          <a:xfrm>
            <a:off x="311700" y="1152475"/>
            <a:ext cx="23469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a database of biometric hashes is known, then we can prove authorization without revealing our biometric data OR our specific ID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/>
          <p:nvPr/>
        </p:nvSpPr>
        <p:spPr>
          <a:xfrm>
            <a:off x="3119225" y="1230800"/>
            <a:ext cx="5353800" cy="2885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Application 2: ZK Biometrics</a:t>
            </a:r>
            <a:endParaRPr/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329" y="1658604"/>
            <a:ext cx="697292" cy="97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64"/>
          <p:cNvCxnSpPr/>
          <p:nvPr/>
        </p:nvCxnSpPr>
        <p:spPr>
          <a:xfrm>
            <a:off x="4076113" y="2163491"/>
            <a:ext cx="43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9" name="Google Shape;4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237" y="1465600"/>
            <a:ext cx="1912200" cy="1358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64"/>
          <p:cNvCxnSpPr/>
          <p:nvPr/>
        </p:nvCxnSpPr>
        <p:spPr>
          <a:xfrm flipH="1" rot="10800000">
            <a:off x="6503635" y="2236098"/>
            <a:ext cx="4806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64"/>
          <p:cNvSpPr txBox="1"/>
          <p:nvPr/>
        </p:nvSpPr>
        <p:spPr>
          <a:xfrm>
            <a:off x="7035920" y="2061246"/>
            <a:ext cx="12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0x17c3ff3a</a:t>
            </a:r>
            <a:endParaRPr/>
          </a:p>
        </p:txBody>
      </p:sp>
      <p:sp>
        <p:nvSpPr>
          <p:cNvPr id="422" name="Google Shape;422;p64"/>
          <p:cNvSpPr txBox="1"/>
          <p:nvPr/>
        </p:nvSpPr>
        <p:spPr>
          <a:xfrm>
            <a:off x="4221526" y="3428950"/>
            <a:ext cx="1515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0x17c3ff3a </a:t>
            </a:r>
            <a:r>
              <a:rPr b="1" lang="en" sz="2150">
                <a:solidFill>
                  <a:srgbClr val="202122"/>
                </a:solidFill>
              </a:rPr>
              <a:t>∈</a:t>
            </a:r>
            <a:endParaRPr b="1" sz="2500"/>
          </a:p>
        </p:txBody>
      </p:sp>
      <p:cxnSp>
        <p:nvCxnSpPr>
          <p:cNvPr id="423" name="Google Shape;423;p64"/>
          <p:cNvCxnSpPr/>
          <p:nvPr/>
        </p:nvCxnSpPr>
        <p:spPr>
          <a:xfrm flipH="1">
            <a:off x="5123700" y="2542750"/>
            <a:ext cx="1962900" cy="8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Google Shape;42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225" y="3613418"/>
            <a:ext cx="1059851" cy="102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750" y="3145430"/>
            <a:ext cx="1059850" cy="102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4"/>
          <p:cNvSpPr txBox="1"/>
          <p:nvPr>
            <p:ph idx="1" type="body"/>
          </p:nvPr>
        </p:nvSpPr>
        <p:spPr>
          <a:xfrm>
            <a:off x="311700" y="1152475"/>
            <a:ext cx="23469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Q: How would worldcoin give 1 worldcoin to every human on the planet, without being able to trace who </a:t>
            </a:r>
            <a:r>
              <a:rPr lang="en"/>
              <a:t>corresponds</a:t>
            </a:r>
            <a:r>
              <a:rPr lang="en"/>
              <a:t> to what address?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Application 3: Decentralized Kaggle, Buying and Selling Models, Buying and Selling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25" y="3608875"/>
            <a:ext cx="975887" cy="127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885" y="3608875"/>
            <a:ext cx="929510" cy="127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874" y="2592417"/>
            <a:ext cx="624783" cy="65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65"/>
          <p:cNvCxnSpPr/>
          <p:nvPr/>
        </p:nvCxnSpPr>
        <p:spPr>
          <a:xfrm flipH="1" rot="10800000">
            <a:off x="2658320" y="2860665"/>
            <a:ext cx="9753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36" name="Google Shape;436;p65"/>
          <p:cNvCxnSpPr/>
          <p:nvPr/>
        </p:nvCxnSpPr>
        <p:spPr>
          <a:xfrm rot="10800000">
            <a:off x="4997599" y="2919337"/>
            <a:ext cx="7332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37" name="Google Shape;43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9935" y="1526225"/>
            <a:ext cx="1334559" cy="133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7483" y="2277480"/>
            <a:ext cx="1659170" cy="1020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 txBox="1"/>
          <p:nvPr/>
        </p:nvSpPr>
        <p:spPr>
          <a:xfrm>
            <a:off x="6833399" y="3844708"/>
            <a:ext cx="7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?????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Recursion</a:t>
            </a:r>
            <a:endParaRPr/>
          </a:p>
        </p:txBody>
      </p:sp>
      <p:sp>
        <p:nvSpPr>
          <p:cNvPr id="445" name="Google Shape;44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zkSNARKs allow you to generate succinct proofs of execution of any program.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zkSNARK verification is a program!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1: ETHdos</a:t>
            </a:r>
            <a:endParaRPr/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13" y="1062450"/>
            <a:ext cx="689458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1: ETHdos</a:t>
            </a:r>
            <a:endParaRPr/>
          </a:p>
        </p:txBody>
      </p:sp>
      <p:pic>
        <p:nvPicPr>
          <p:cNvPr id="457" name="Google Shape;4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243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1: ETHdos</a:t>
            </a:r>
            <a:endParaRPr/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101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ETHdos</a:t>
            </a:r>
            <a:endParaRPr/>
          </a:p>
        </p:txBody>
      </p:sp>
      <p:sp>
        <p:nvSpPr>
          <p:cNvPr id="469" name="Google Shape;46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https://ethdos.xyz/blog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Nalin, Adhyyan, Vivek, Sampriti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 - Final Demos!</a:t>
            </a:r>
            <a:endParaRPr/>
          </a:p>
        </p:txBody>
      </p:sp>
      <p:sp>
        <p:nvSpPr>
          <p:cNvPr id="475" name="Google Shape;47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5-7m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and staff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Feel free to invite friends!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Everyone lives on large 2-D grid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location (x, y), hash(x,y) is location’s </a:t>
            </a:r>
            <a:r>
              <a:rPr b="1" lang="en">
                <a:solidFill>
                  <a:schemeClr val="dk1"/>
                </a:solidFill>
              </a:rPr>
              <a:t>public address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coordinates themselves are the location’s </a:t>
            </a:r>
            <a:r>
              <a:rPr b="1" lang="en">
                <a:solidFill>
                  <a:schemeClr val="dk1"/>
                </a:solidFill>
              </a:rPr>
              <a:t>private address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Everyone lives on large 2-D grid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location (x, y), hash(x,y) is location’s </a:t>
            </a:r>
            <a:r>
              <a:rPr b="1" lang="en">
                <a:solidFill>
                  <a:schemeClr val="dk1"/>
                </a:solidFill>
              </a:rPr>
              <a:t>public address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Locations (x,y) such that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hash(x,y) &lt; DIFFICULTY_THRESHOLD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have </a:t>
            </a:r>
            <a:r>
              <a:rPr b="1" lang="en">
                <a:solidFill>
                  <a:schemeClr val="dk1"/>
                </a:solidFill>
              </a:rPr>
              <a:t>habitable planets</a:t>
            </a:r>
            <a:r>
              <a:rPr lang="en">
                <a:solidFill>
                  <a:schemeClr val="dk1"/>
                </a:solidFill>
              </a:rPr>
              <a:t>. All other spaces are empty.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Everyone lives on large 2-D grid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location (x, y), hash(x,y) is location’s </a:t>
            </a:r>
            <a:r>
              <a:rPr b="1" lang="en">
                <a:solidFill>
                  <a:schemeClr val="dk1"/>
                </a:solidFill>
              </a:rPr>
              <a:t>public address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Locations (x,y) such that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hash(x,y) &lt; DIFFICULTY_THRESHOLD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</a:t>
            </a:r>
            <a:r>
              <a:rPr b="1" lang="en">
                <a:solidFill>
                  <a:schemeClr val="dk1"/>
                </a:solidFill>
              </a:rPr>
              <a:t>habitable planets</a:t>
            </a:r>
            <a:r>
              <a:rPr lang="en">
                <a:solidFill>
                  <a:schemeClr val="dk1"/>
                </a:solidFill>
              </a:rPr>
              <a:t>. All other spaces are empty.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Player-controlled </a:t>
            </a:r>
            <a:r>
              <a:rPr b="1" lang="en">
                <a:solidFill>
                  <a:schemeClr val="dk1"/>
                </a:solidFill>
              </a:rPr>
              <a:t>units</a:t>
            </a:r>
            <a:r>
              <a:rPr lang="en">
                <a:solidFill>
                  <a:schemeClr val="dk1"/>
                </a:solidFill>
              </a:rPr>
              <a:t> live on planets the player owns.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Construction: State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</a:t>
            </a:r>
            <a:r>
              <a:rPr lang="en">
                <a:solidFill>
                  <a:schemeClr val="dk1"/>
                </a:solidFill>
              </a:rPr>
              <a:t> State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Which public addresses are owned, who owns them, and their populations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